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" name="b1.jpg" descr="b1.jpg"/>
          <p:cNvPicPr>
            <a:picLocks noChangeAspect="1"/>
          </p:cNvPicPr>
          <p:nvPr/>
        </p:nvPicPr>
        <p:blipFill>
          <a:blip r:embed="rId2">
            <a:alphaModFix amt="2114"/>
            <a:extLst/>
          </a:blip>
          <a:stretch>
            <a:fillRect/>
          </a:stretch>
        </p:blipFill>
        <p:spPr>
          <a:xfrm>
            <a:off x="-1270000" y="46566"/>
            <a:ext cx="15010478" cy="989753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jpeg"/><Relationship Id="rId6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redicting Lyme disease in the coming decade…"/>
          <p:cNvSpPr txBox="1"/>
          <p:nvPr>
            <p:ph type="ctrTitle"/>
          </p:nvPr>
        </p:nvSpPr>
        <p:spPr>
          <a:xfrm>
            <a:off x="806482" y="759618"/>
            <a:ext cx="11391836" cy="708898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Predicting Lyme disease in the coming decade </a:t>
            </a:r>
          </a:p>
          <a:p>
            <a:pPr>
              <a:defRPr sz="3700"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>
              <a:defRPr sz="3700"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 algn="l">
              <a:defRPr sz="3700">
                <a:solidFill>
                  <a:srgbClr val="5E5E5E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Avani Gowardhan</a:t>
            </a:r>
          </a:p>
          <a:p>
            <a:pPr algn="l">
              <a:defRPr sz="3700">
                <a:solidFill>
                  <a:srgbClr val="5E5E5E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Insight DS Fellow </a:t>
            </a:r>
          </a:p>
          <a:p>
            <a:pPr algn="l">
              <a:defRPr sz="3700">
                <a:solidFill>
                  <a:srgbClr val="5E5E5E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1st week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creen Shot 2019-06-06 at 11.22.46 PM.png" descr="Screen Shot 2019-06-06 at 11.22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9662" y="3708132"/>
            <a:ext cx="8073610" cy="1619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19-06-06 at 11.27.26 PM.png" descr="Screen Shot 2019-06-06 at 11.27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6754" y="5210159"/>
            <a:ext cx="7435959" cy="1751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lyme.jpg" descr="lym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916" y="1927345"/>
            <a:ext cx="3341022" cy="5046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 Shot 2019-06-06 at 11.29.30 PM.png" descr="Screen Shot 2019-06-06 at 11.29.30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62743" y="1938889"/>
            <a:ext cx="8780816" cy="141680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An uptick in Lyme disease in the last 20 yrs"/>
          <p:cNvSpPr txBox="1"/>
          <p:nvPr>
            <p:ph type="title" idx="4294967295"/>
          </p:nvPr>
        </p:nvSpPr>
        <p:spPr>
          <a:xfrm>
            <a:off x="134739" y="106748"/>
            <a:ext cx="12735322" cy="999133"/>
          </a:xfrm>
          <a:prstGeom prst="rect">
            <a:avLst/>
          </a:prstGeom>
        </p:spPr>
        <p:txBody>
          <a:bodyPr/>
          <a:lstStyle>
            <a:lvl1pPr algn="l" defTabSz="508254">
              <a:defRPr sz="5220"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An uptick in Lyme disease in the last 20 yrs</a:t>
            </a:r>
          </a:p>
        </p:txBody>
      </p:sp>
      <p:sp>
        <p:nvSpPr>
          <p:cNvPr id="127" name="Line"/>
          <p:cNvSpPr/>
          <p:nvPr/>
        </p:nvSpPr>
        <p:spPr>
          <a:xfrm>
            <a:off x="25400" y="1243685"/>
            <a:ext cx="132247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" name="State health departments need ~county-level disease predictions to allocate resources"/>
          <p:cNvSpPr txBox="1"/>
          <p:nvPr/>
        </p:nvSpPr>
        <p:spPr>
          <a:xfrm>
            <a:off x="703896" y="7794677"/>
            <a:ext cx="1159700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>
              <a:spcBef>
                <a:spcPts val="4200"/>
              </a:spcBef>
              <a:defRPr b="0" sz="3200"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State health departments need ~county-level disease predictions to allocate resources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lyme.gif" descr="lym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236" y="1791125"/>
            <a:ext cx="12462328" cy="657775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Line"/>
          <p:cNvSpPr/>
          <p:nvPr/>
        </p:nvSpPr>
        <p:spPr>
          <a:xfrm>
            <a:off x="25400" y="1243685"/>
            <a:ext cx="132247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State health departments need ~county-level disease predictions to allocate resources"/>
          <p:cNvSpPr txBox="1"/>
          <p:nvPr/>
        </p:nvSpPr>
        <p:spPr>
          <a:xfrm>
            <a:off x="703896" y="7964011"/>
            <a:ext cx="1159700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>
              <a:spcBef>
                <a:spcPts val="4200"/>
              </a:spcBef>
              <a:defRPr b="0" sz="32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State health departments need ~county-level disease predictions to allocate resources </a:t>
            </a:r>
          </a:p>
        </p:txBody>
      </p:sp>
      <p:sp>
        <p:nvSpPr>
          <p:cNvPr id="133" name="An uptick in Lyme disease in the last 20 yrs"/>
          <p:cNvSpPr txBox="1"/>
          <p:nvPr>
            <p:ph type="title"/>
          </p:nvPr>
        </p:nvSpPr>
        <p:spPr>
          <a:xfrm>
            <a:off x="134739" y="106748"/>
            <a:ext cx="12735322" cy="999133"/>
          </a:xfrm>
          <a:prstGeom prst="rect">
            <a:avLst/>
          </a:prstGeom>
        </p:spPr>
        <p:txBody>
          <a:bodyPr/>
          <a:lstStyle>
            <a:lvl1pPr algn="l" defTabSz="508254">
              <a:defRPr sz="5220"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An uptick in Lyme disease in the last 20 yrs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olution"/>
          <p:cNvSpPr txBox="1"/>
          <p:nvPr>
            <p:ph type="title" idx="4294967295"/>
          </p:nvPr>
        </p:nvSpPr>
        <p:spPr>
          <a:xfrm>
            <a:off x="134739" y="106748"/>
            <a:ext cx="12735322" cy="999133"/>
          </a:xfrm>
          <a:prstGeom prst="rect">
            <a:avLst/>
          </a:prstGeom>
        </p:spPr>
        <p:txBody>
          <a:bodyPr/>
          <a:lstStyle>
            <a:lvl1pPr algn="l" defTabSz="508254">
              <a:defRPr sz="5220"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Solution</a:t>
            </a:r>
          </a:p>
        </p:txBody>
      </p:sp>
      <p:sp>
        <p:nvSpPr>
          <p:cNvPr id="136" name="Line"/>
          <p:cNvSpPr/>
          <p:nvPr/>
        </p:nvSpPr>
        <p:spPr>
          <a:xfrm>
            <a:off x="25400" y="1243685"/>
            <a:ext cx="132247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7" name="cdc.png" descr="cd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425" y="1780811"/>
            <a:ext cx="2353692" cy="177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download.png" descr="downloa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8560" y="1500929"/>
            <a:ext cx="2336801" cy="233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Lyme disease/county, 2000~2017"/>
          <p:cNvSpPr txBox="1"/>
          <p:nvPr/>
        </p:nvSpPr>
        <p:spPr>
          <a:xfrm>
            <a:off x="268366" y="4221744"/>
            <a:ext cx="3331661" cy="28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>
              <a:spcBef>
                <a:spcPts val="4200"/>
              </a:spcBef>
              <a:defRPr b="0"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Lyme disease/county, 2000~2017</a:t>
            </a:r>
          </a:p>
        </p:txBody>
      </p:sp>
      <p:sp>
        <p:nvSpPr>
          <p:cNvPr id="140" name="Temperature, precipitation, forest cover, deer population datasets"/>
          <p:cNvSpPr txBox="1"/>
          <p:nvPr/>
        </p:nvSpPr>
        <p:spPr>
          <a:xfrm>
            <a:off x="4217411" y="4232778"/>
            <a:ext cx="4090234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>
              <a:spcBef>
                <a:spcPts val="4200"/>
              </a:spcBef>
              <a:defRPr b="0"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Temperature, precipitation, forest cover, deer population datasets</a:t>
            </a:r>
          </a:p>
        </p:txBody>
      </p:sp>
      <p:sp>
        <p:nvSpPr>
          <p:cNvPr id="141" name="+"/>
          <p:cNvSpPr txBox="1"/>
          <p:nvPr/>
        </p:nvSpPr>
        <p:spPr>
          <a:xfrm>
            <a:off x="3301898" y="1837479"/>
            <a:ext cx="603674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>
              <a:spcBef>
                <a:spcPts val="4200"/>
              </a:spcBef>
              <a:defRPr b="0" sz="9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+</a:t>
            </a:r>
          </a:p>
        </p:txBody>
      </p:sp>
      <p:sp>
        <p:nvSpPr>
          <p:cNvPr id="142" name="+"/>
          <p:cNvSpPr txBox="1"/>
          <p:nvPr/>
        </p:nvSpPr>
        <p:spPr>
          <a:xfrm>
            <a:off x="7628348" y="1837479"/>
            <a:ext cx="603674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>
              <a:spcBef>
                <a:spcPts val="4200"/>
              </a:spcBef>
              <a:defRPr b="0" sz="9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+</a:t>
            </a:r>
          </a:p>
        </p:txBody>
      </p:sp>
      <p:pic>
        <p:nvPicPr>
          <p:cNvPr id="143" name="temperature_nca-1991-2012_lrg.jpg" descr="temperature_nca-1991-2012_lrg.jpg"/>
          <p:cNvPicPr>
            <a:picLocks noChangeAspect="1"/>
          </p:cNvPicPr>
          <p:nvPr/>
        </p:nvPicPr>
        <p:blipFill>
          <a:blip r:embed="rId4">
            <a:extLst/>
          </a:blip>
          <a:srcRect l="0" t="15983" r="0" b="0"/>
          <a:stretch>
            <a:fillRect/>
          </a:stretch>
        </p:blipFill>
        <p:spPr>
          <a:xfrm>
            <a:off x="8925010" y="1922807"/>
            <a:ext cx="3220881" cy="149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Projected temp, precipitation changes"/>
          <p:cNvSpPr txBox="1"/>
          <p:nvPr/>
        </p:nvSpPr>
        <p:spPr>
          <a:xfrm>
            <a:off x="8925029" y="4605311"/>
            <a:ext cx="350266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>
              <a:spcBef>
                <a:spcPts val="4200"/>
              </a:spcBef>
              <a:defRPr b="0"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Projected temp, precipitation changes</a:t>
            </a:r>
          </a:p>
        </p:txBody>
      </p:sp>
      <p:sp>
        <p:nvSpPr>
          <p:cNvPr id="145" name="Use machine learning (regression, RF, GBT) to predict incidence rates of Lyme disease over the next 2-5-10 years in each county"/>
          <p:cNvSpPr txBox="1"/>
          <p:nvPr/>
        </p:nvSpPr>
        <p:spPr>
          <a:xfrm>
            <a:off x="703896" y="7515277"/>
            <a:ext cx="11597008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>
              <a:spcBef>
                <a:spcPts val="4200"/>
              </a:spcBef>
              <a:defRPr b="0" sz="3200"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Use machine learning (regression, RF, GBT) to predict incidence rates of Lyme disease over the next 2-5-10 years in each county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Vision"/>
          <p:cNvSpPr txBox="1"/>
          <p:nvPr>
            <p:ph type="title" idx="4294967295"/>
          </p:nvPr>
        </p:nvSpPr>
        <p:spPr>
          <a:xfrm>
            <a:off x="134739" y="106748"/>
            <a:ext cx="12735322" cy="999133"/>
          </a:xfrm>
          <a:prstGeom prst="rect">
            <a:avLst/>
          </a:prstGeom>
        </p:spPr>
        <p:txBody>
          <a:bodyPr/>
          <a:lstStyle>
            <a:lvl1pPr algn="l" defTabSz="508254">
              <a:defRPr sz="5220"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Vision</a:t>
            </a:r>
          </a:p>
        </p:txBody>
      </p:sp>
      <p:sp>
        <p:nvSpPr>
          <p:cNvPr id="148" name="Line"/>
          <p:cNvSpPr/>
          <p:nvPr/>
        </p:nvSpPr>
        <p:spPr>
          <a:xfrm>
            <a:off x="25400" y="1243685"/>
            <a:ext cx="132247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9" name="Cases2017_lyme.jpg" descr="Cases2017_lyme.jpg"/>
          <p:cNvPicPr>
            <a:picLocks noChangeAspect="1"/>
          </p:cNvPicPr>
          <p:nvPr/>
        </p:nvPicPr>
        <p:blipFill>
          <a:blip r:embed="rId2">
            <a:extLst/>
          </a:blip>
          <a:srcRect l="17762" t="35615" r="11113" b="33997"/>
          <a:stretch>
            <a:fillRect/>
          </a:stretch>
        </p:blipFill>
        <p:spPr>
          <a:xfrm>
            <a:off x="136775" y="1963837"/>
            <a:ext cx="13001842" cy="555481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Year"/>
          <p:cNvSpPr txBox="1"/>
          <p:nvPr/>
        </p:nvSpPr>
        <p:spPr>
          <a:xfrm>
            <a:off x="5825250" y="8731250"/>
            <a:ext cx="13543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Year</a:t>
            </a:r>
          </a:p>
        </p:txBody>
      </p:sp>
      <p:pic>
        <p:nvPicPr>
          <p:cNvPr id="151" name="Screen Shot 2019-06-07 at 12.59.03 AM.png" descr="Screen Shot 2019-06-07 at 12.59.0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0298" y="8147459"/>
            <a:ext cx="106045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2000"/>
          <p:cNvSpPr txBox="1"/>
          <p:nvPr/>
        </p:nvSpPr>
        <p:spPr>
          <a:xfrm>
            <a:off x="719850" y="8731250"/>
            <a:ext cx="1354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 2000</a:t>
            </a:r>
          </a:p>
        </p:txBody>
      </p:sp>
      <p:sp>
        <p:nvSpPr>
          <p:cNvPr id="153" name="2030"/>
          <p:cNvSpPr txBox="1"/>
          <p:nvPr/>
        </p:nvSpPr>
        <p:spPr>
          <a:xfrm>
            <a:off x="10566583" y="8731250"/>
            <a:ext cx="1354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2030</a:t>
            </a:r>
          </a:p>
        </p:txBody>
      </p:sp>
      <p:sp>
        <p:nvSpPr>
          <p:cNvPr id="154" name="Climate models…"/>
          <p:cNvSpPr txBox="1"/>
          <p:nvPr/>
        </p:nvSpPr>
        <p:spPr>
          <a:xfrm>
            <a:off x="430597" y="6364816"/>
            <a:ext cx="2322272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Climate models</a:t>
            </a:r>
          </a:p>
          <a:p>
            <a:pPr marL="228600" indent="-228600">
              <a:buSzPct val="80000"/>
              <a:buBlip>
                <a:blip r:embed="rId4"/>
              </a:buBlip>
              <a:defRPr b="0"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Model 1</a:t>
            </a:r>
          </a:p>
          <a:p>
            <a:pPr marL="228600" indent="-228600">
              <a:buSzPct val="80000"/>
              <a:buBlip>
                <a:blip r:embed="rId4"/>
              </a:buBlip>
              <a:defRPr b="0"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Model 2</a:t>
            </a:r>
          </a:p>
        </p:txBody>
      </p:sp>
      <p:sp>
        <p:nvSpPr>
          <p:cNvPr id="155" name="Cost/Incidence of Lyme disease in year 2020"/>
          <p:cNvSpPr txBox="1"/>
          <p:nvPr/>
        </p:nvSpPr>
        <p:spPr>
          <a:xfrm>
            <a:off x="954800" y="1349761"/>
            <a:ext cx="110952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Cost/Incidence of Lyme disease in year 2020</a:t>
            </a:r>
          </a:p>
        </p:txBody>
      </p:sp>
      <p:sp>
        <p:nvSpPr>
          <p:cNvPr id="156" name="Square"/>
          <p:cNvSpPr/>
          <p:nvPr/>
        </p:nvSpPr>
        <p:spPr>
          <a:xfrm>
            <a:off x="10320866" y="3684444"/>
            <a:ext cx="200489" cy="207511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Line"/>
          <p:cNvSpPr/>
          <p:nvPr/>
        </p:nvSpPr>
        <p:spPr>
          <a:xfrm>
            <a:off x="10473266" y="3886378"/>
            <a:ext cx="703131" cy="1485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58" name="MonthofOnset-2008-2017.jpg" descr="MonthofOnset-2008-201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47812" y="6470518"/>
            <a:ext cx="2035236" cy="1228865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X +/- Y likely cases…"/>
          <p:cNvSpPr txBox="1"/>
          <p:nvPr/>
        </p:nvSpPr>
        <p:spPr>
          <a:xfrm>
            <a:off x="9977086" y="5473699"/>
            <a:ext cx="260781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000"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X +/- Y likely cases</a:t>
            </a:r>
          </a:p>
          <a:p>
            <a:pPr algn="l">
              <a:defRPr b="0" sz="2000"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Expected distribution:</a:t>
            </a:r>
          </a:p>
        </p:txBody>
      </p:sp>
      <p:sp>
        <p:nvSpPr>
          <p:cNvPr id="160" name="*extend to Canada if data available"/>
          <p:cNvSpPr txBox="1"/>
          <p:nvPr/>
        </p:nvSpPr>
        <p:spPr>
          <a:xfrm>
            <a:off x="8380601" y="2114341"/>
            <a:ext cx="408101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*extend to Canada if data available</a:t>
            </a:r>
          </a:p>
        </p:txBody>
      </p:sp>
      <p:pic>
        <p:nvPicPr>
          <p:cNvPr id="161" name="lyme-download1-2016.png" descr="lyme-download1-201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16954" y="6251446"/>
            <a:ext cx="2035236" cy="158564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Dingbat Check"/>
          <p:cNvSpPr/>
          <p:nvPr/>
        </p:nvSpPr>
        <p:spPr>
          <a:xfrm>
            <a:off x="493905" y="6921461"/>
            <a:ext cx="258466" cy="245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